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3" r:id="rId3"/>
    <p:sldId id="273" r:id="rId4"/>
    <p:sldId id="269" r:id="rId5"/>
    <p:sldId id="266" r:id="rId6"/>
    <p:sldId id="270" r:id="rId7"/>
    <p:sldId id="257" r:id="rId8"/>
    <p:sldId id="268" r:id="rId9"/>
    <p:sldId id="271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A3E0"/>
    <a:srgbClr val="D7F3D4"/>
    <a:srgbClr val="A7AF0B"/>
    <a:srgbClr val="0F2A3F"/>
    <a:srgbClr val="BCCFDE"/>
    <a:srgbClr val="74A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27FD0A-5616-4894-9ADF-6EB22C950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C2F71C1-739A-4016-82E6-95EB58CB1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ACB7DB3-8D73-4818-AA84-84CE601A6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B1FB-18DB-421F-BEF7-090591566452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F680516-1438-4160-BA9B-78ECA6F01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5C46DBB-EA76-4546-BB65-C5901B03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FDBB-D000-4816-BAA6-8BB5F44E29E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5150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2C3A45-1CB0-4B96-B24C-6BA757FB3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56786D9-B732-4EFB-BA5F-7D2175B5F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A0D7E74-5039-45D3-A25E-74CCEB789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B1FB-18DB-421F-BEF7-090591566452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5C8F690-33C8-4C5D-822C-F0FA7DE4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4D56ACF-C90A-42A8-865B-0C782C0F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FDBB-D000-4816-BAA6-8BB5F44E29E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8930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B9A5123-C74D-4E32-BEE0-1FA95712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5C85C90-6C15-4640-A41B-077460E91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0AFC89-1F85-4BA0-84FD-14C6FDE21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B1FB-18DB-421F-BEF7-090591566452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2A7CA76-E3F6-48C7-B2EF-9AFD63A4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3A0BFC-EF5B-401B-A0BC-00D9120C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FDBB-D000-4816-BAA6-8BB5F44E29E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520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4BBEC4-1F74-4885-8871-055FED27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E405F7B-8785-4BA9-8D4B-B75A58BDC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482A4B-B8E8-4D11-94F6-3EA85390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B1FB-18DB-421F-BEF7-090591566452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89A2C0-FF51-4C91-B5F3-816947F3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5B6EB12-78A3-45DB-93A4-79822599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FDBB-D000-4816-BAA6-8BB5F44E29E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7074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165C56-FC2C-4A13-81B4-92F8CE815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C62D7D6-224A-4025-99C5-E9897DD88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994F7E-55A7-4AA3-BC0F-5BB10C8B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B1FB-18DB-421F-BEF7-090591566452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87A0EF1-6893-4D09-84C0-721A12F5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054AA86-7436-4DEE-B30B-DA1EAB4A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FDBB-D000-4816-BAA6-8BB5F44E29E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112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DB48F7-7F86-4E87-BBB4-BBABDF8CD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BD0FC0-CFF1-4746-92A7-5E5F20C04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9238AF2-04C9-4F29-B089-27022418D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36662FD-EB95-46E6-BAAC-4CF6151F2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B1FB-18DB-421F-BEF7-090591566452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78B0FE3-C87A-4F75-A331-346D7C47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6E5B1A8-C117-4609-A130-45023EA8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FDBB-D000-4816-BAA6-8BB5F44E29E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403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04FC55-D6AD-4806-9040-0132D882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BE0B063-F867-4AFE-A118-1D5A35460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EE51985-546E-44E7-AFAB-F3A1CDCE8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BD85094-61B0-4A7F-9D2F-6B25CC6C9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35C58D7-2AFB-4D51-A495-11569474B4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E0BEAB2-E59D-4A67-BAD3-5FF344CCC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B1FB-18DB-421F-BEF7-090591566452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0FA0875-0C49-4C1F-BD63-2AAF8DAAB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9BC0B07-868F-45A9-BFFC-ABDA546D9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FDBB-D000-4816-BAA6-8BB5F44E29E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4356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E53EB0-5996-4521-81C3-A3232C3FA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CCB1F6A-06FC-48EF-BBDD-C919198EA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B1FB-18DB-421F-BEF7-090591566452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E6B923A-3EDC-411E-88A5-5BA86D672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E852647-2F7A-4829-BCFE-63FB84D5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FDBB-D000-4816-BAA6-8BB5F44E29E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187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CF4C9A7-23D5-49D7-97B1-9BEF36810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B1FB-18DB-421F-BEF7-090591566452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63DEDBC-24AC-4C79-9F7E-AD1A2C14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A05954F-1428-4DFC-8B51-9D741F42D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FDBB-D000-4816-BAA6-8BB5F44E29E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6335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2D48FC-DA03-4859-B8A0-5BA0D4FAE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DC30E5-5879-4C46-8A25-71E1C698C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682E21C-E688-4004-84FE-F305E7E99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1E8D5C7-C135-4205-B4E6-2191AE14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B1FB-18DB-421F-BEF7-090591566452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C9F09FB-23E9-4C10-A3AC-F41A3268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E7C2C07-80C8-4376-B874-487FE8F9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FDBB-D000-4816-BAA6-8BB5F44E29E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655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2642E5-F133-4EFA-AF04-757309BEA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0FED1A6-2B61-42A4-A5AC-C3FBB2A04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6BCBBD-B0C7-4E1D-B6B4-ACA9D0384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F64D93C-3EAE-4172-8A3E-9BEB5DBF6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B1FB-18DB-421F-BEF7-090591566452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E8E395A-9FC0-46DC-A074-88B2C8533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DE8B6A6-C689-4856-9960-8B764A776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FDBB-D000-4816-BAA6-8BB5F44E29E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4106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CB1ACA5-1FF4-4FD9-A5F3-000AF6C6F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3FDFBE0-577A-4025-8534-0FC0B011B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BDC7CDC-79FD-4AAD-884A-F73CDB6A2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BB1FB-18DB-421F-BEF7-090591566452}" type="datetimeFigureOut">
              <a:rPr lang="nb-NO" smtClean="0"/>
              <a:t>26.11.2018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BD07D26-7D3D-4AD6-B190-2BEBB2D97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4B7E08-32DF-4229-974C-43232585B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9FDBB-D000-4816-BAA6-8BB5F44E29E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931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http://www.google.com/url?sa=i&amp;rct=j&amp;q=&amp;esrc=s&amp;source=images&amp;cd=&amp;cad=rja&amp;uact=8&amp;ved=2ahUKEwjhn4LhhMfeAhVvoosKHZrMD-sQjRx6BAgBEAU&amp;url=http://montpeleiers.cf/naeringspolitikk/transport/&amp;psig=AOvVaw3TPoLzZaDmUF1q4G3yl0Ne&amp;ust=1541843467671563" TargetMode="Externa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hyperlink" Target="https://www.google.com/url?sa=i&amp;rct=j&amp;q=&amp;esrc=s&amp;source=images&amp;cd=&amp;cad=rja&amp;uact=8&amp;ved=2ahUKEwi-6uXliMfeAhXQw4sKHddDA8UQjRx6BAgBEAQ&amp;url=https://www.mjosen.no/contentassets/8396c022cb32497a806562260cdaf65a/moteprogram-arsmote-mjosen-skog-2018.pdf&amp;psig=AOvVaw2qTleZKP3fxZZch-oxLzp_&amp;ust=1541844579237869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jp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hyperlink" Target="http://www.google.com/url?sa=i&amp;rct=j&amp;q=&amp;esrc=s&amp;source=images&amp;cd=&amp;cad=rja&amp;uact=8&amp;ved=2ahUKEwinrtGvh8feAhXNp4sKHcP9AksQjRx6BAgBEAU&amp;url=http://www.viken.skog.no/&amp;psig=AOvVaw01C6BDOmTql3HmEW1pq13V&amp;ust=154184419719718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s://www.google.com/url?sa=i&amp;rct=j&amp;q=&amp;esrc=s&amp;source=images&amp;cd=&amp;cad=rja&amp;uact=8&amp;ved=2ahUKEwi-6uXliMfeAhXQw4sKHddDA8UQjRx6BAgBEAQ&amp;url=https://www.mjosen.no/contentassets/8396c022cb32497a806562260cdaf65a/moteprogram-arsmote-mjosen-skog-2018.pdf&amp;psig=AOvVaw2qTleZKP3fxZZch-oxLzp_&amp;ust=1541844579237869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://www.google.com/url?sa=i&amp;rct=j&amp;q=&amp;esrc=s&amp;source=images&amp;cd=&amp;cad=rja&amp;uact=8&amp;ved=2ahUKEwinrtGvh8feAhXNp4sKHcP9AksQjRx6BAgBEAU&amp;url=http://www.viken.skog.no/&amp;psig=AOvVaw01C6BDOmTql3HmEW1pq13V&amp;ust=1541844197197181" TargetMode="External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11" Type="http://schemas.openxmlformats.org/officeDocument/2006/relationships/image" Target="../media/image32.png"/><Relationship Id="rId5" Type="http://schemas.openxmlformats.org/officeDocument/2006/relationships/image" Target="../media/image17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0.jp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gjerde, himmel, gress, utendørs&#10;&#10;Beskrivelse som er generert med svært høy visshet">
            <a:extLst>
              <a:ext uri="{FF2B5EF4-FFF2-40B4-BE49-F238E27FC236}">
                <a16:creationId xmlns:a16="http://schemas.microsoft.com/office/drawing/2014/main" id="{2FB7393A-1E54-47A8-94C3-C2D159563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" r="-2" b="17333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Bilde 5" descr="Et bilde som inneholder utendørs, himmel, bilvei, vei&#10;&#10;Beskrivelse som er generert med svært høy visshet">
            <a:extLst>
              <a:ext uri="{FF2B5EF4-FFF2-40B4-BE49-F238E27FC236}">
                <a16:creationId xmlns:a16="http://schemas.microsoft.com/office/drawing/2014/main" id="{05752BD1-B1CF-475F-9A2D-494A0268A9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7" r="-3" b="-3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Bilde 7" descr="Et bilde som inneholder tekst, kart&#10;&#10;Beskrivelse som er generert med svært høy visshet">
            <a:extLst>
              <a:ext uri="{FF2B5EF4-FFF2-40B4-BE49-F238E27FC236}">
                <a16:creationId xmlns:a16="http://schemas.microsoft.com/office/drawing/2014/main" id="{9DEFF80D-2F8F-4765-9E94-73C3F6AC90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0" r="-2" b="27769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Bilde 9" descr="Et bilde som inneholder innendørs, bord, person, konferanserom&#10;&#10;Beskrivelse som er generert med svært høy visshet">
            <a:extLst>
              <a:ext uri="{FF2B5EF4-FFF2-40B4-BE49-F238E27FC236}">
                <a16:creationId xmlns:a16="http://schemas.microsoft.com/office/drawing/2014/main" id="{3D469A23-E09D-4F62-A0E5-293F0E3D31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2" r="-2" b="2448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646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0F0508A-57D3-4E83-A329-90674158A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67" t="17629" r="24583" b="6667"/>
          <a:stretch/>
        </p:blipFill>
        <p:spPr>
          <a:xfrm>
            <a:off x="494605" y="353010"/>
            <a:ext cx="4222365" cy="6043777"/>
          </a:xfrm>
          <a:prstGeom prst="rect">
            <a:avLst/>
          </a:prstGeom>
        </p:spPr>
      </p:pic>
      <p:sp>
        <p:nvSpPr>
          <p:cNvPr id="3" name="Pil: venstre 2">
            <a:extLst>
              <a:ext uri="{FF2B5EF4-FFF2-40B4-BE49-F238E27FC236}">
                <a16:creationId xmlns:a16="http://schemas.microsoft.com/office/drawing/2014/main" id="{2B887148-606A-4E46-9197-7A89A5005D5C}"/>
              </a:ext>
            </a:extLst>
          </p:cNvPr>
          <p:cNvSpPr/>
          <p:nvPr/>
        </p:nvSpPr>
        <p:spPr>
          <a:xfrm>
            <a:off x="2126974" y="921027"/>
            <a:ext cx="410817" cy="25841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il: venstre 3">
            <a:extLst>
              <a:ext uri="{FF2B5EF4-FFF2-40B4-BE49-F238E27FC236}">
                <a16:creationId xmlns:a16="http://schemas.microsoft.com/office/drawing/2014/main" id="{0F4E54B4-6E2E-4014-AF8A-453E158F1C04}"/>
              </a:ext>
            </a:extLst>
          </p:cNvPr>
          <p:cNvSpPr/>
          <p:nvPr/>
        </p:nvSpPr>
        <p:spPr>
          <a:xfrm>
            <a:off x="3571181" y="2786748"/>
            <a:ext cx="410817" cy="25841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l: venstre 6">
            <a:extLst>
              <a:ext uri="{FF2B5EF4-FFF2-40B4-BE49-F238E27FC236}">
                <a16:creationId xmlns:a16="http://schemas.microsoft.com/office/drawing/2014/main" id="{61DA3325-5BF7-4DFD-9544-FEB15786295B}"/>
              </a:ext>
            </a:extLst>
          </p:cNvPr>
          <p:cNvSpPr/>
          <p:nvPr/>
        </p:nvSpPr>
        <p:spPr>
          <a:xfrm flipV="1">
            <a:off x="3491667" y="3657600"/>
            <a:ext cx="410817" cy="25841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l: venstre 8">
            <a:extLst>
              <a:ext uri="{FF2B5EF4-FFF2-40B4-BE49-F238E27FC236}">
                <a16:creationId xmlns:a16="http://schemas.microsoft.com/office/drawing/2014/main" id="{4C9C61C7-1551-44BA-BA1A-34F114244F5F}"/>
              </a:ext>
            </a:extLst>
          </p:cNvPr>
          <p:cNvSpPr/>
          <p:nvPr/>
        </p:nvSpPr>
        <p:spPr>
          <a:xfrm>
            <a:off x="2873705" y="1863419"/>
            <a:ext cx="410817" cy="25841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C76203B-A80B-4FFB-85D1-1FB0D569B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0" t="18841" r="36576" b="14927"/>
          <a:stretch/>
        </p:blipFill>
        <p:spPr>
          <a:xfrm rot="307311">
            <a:off x="7532713" y="301283"/>
            <a:ext cx="1006591" cy="13372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CE56E05-2C33-4F4E-B3B4-46090AF90286}"/>
              </a:ext>
            </a:extLst>
          </p:cNvPr>
          <p:cNvSpPr txBox="1"/>
          <p:nvPr/>
        </p:nvSpPr>
        <p:spPr>
          <a:xfrm>
            <a:off x="4935109" y="1892103"/>
            <a:ext cx="490993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40A3E0"/>
                </a:solidFill>
              </a:rPr>
              <a:t>Utvalgets hovedkonklusjoner:</a:t>
            </a:r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Jevnest mulig fordelt 10 – 12 mil mellom hver terminal.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Terminaler skal legges der hovedårer av veier møtes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Store nok til å vokse + industri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u="sng" dirty="0"/>
              <a:t>Plass til alle aktører </a:t>
            </a:r>
            <a:r>
              <a:rPr lang="nb-NO" dirty="0"/>
              <a:t>for å sikre konkurranse.</a:t>
            </a:r>
          </a:p>
        </p:txBody>
      </p:sp>
      <p:sp>
        <p:nvSpPr>
          <p:cNvPr id="10" name="Pil: venstre 9">
            <a:extLst>
              <a:ext uri="{FF2B5EF4-FFF2-40B4-BE49-F238E27FC236}">
                <a16:creationId xmlns:a16="http://schemas.microsoft.com/office/drawing/2014/main" id="{C4318824-6CBD-4C12-BACD-3120FCC57944}"/>
              </a:ext>
            </a:extLst>
          </p:cNvPr>
          <p:cNvSpPr/>
          <p:nvPr/>
        </p:nvSpPr>
        <p:spPr>
          <a:xfrm flipH="1" flipV="1">
            <a:off x="2006315" y="2835843"/>
            <a:ext cx="652134" cy="33414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 descr="Et bilde som inneholder innendørs, sitter, svart&#10;&#10;Beskrivelse som er generert med høy visshet">
            <a:extLst>
              <a:ext uri="{FF2B5EF4-FFF2-40B4-BE49-F238E27FC236}">
                <a16:creationId xmlns:a16="http://schemas.microsoft.com/office/drawing/2014/main" id="{6C44977A-A7F4-4659-9117-F3AE54910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3"/>
          <a:stretch/>
        </p:blipFill>
        <p:spPr>
          <a:xfrm>
            <a:off x="4716970" y="4509095"/>
            <a:ext cx="3030081" cy="2108609"/>
          </a:xfrm>
          <a:prstGeom prst="rect">
            <a:avLst/>
          </a:prstGeom>
        </p:spPr>
      </p:pic>
      <p:pic>
        <p:nvPicPr>
          <p:cNvPr id="14" name="Picture 2" descr="Bilderesultat for norsenga drone">
            <a:hlinkClick r:id="rId5"/>
            <a:extLst>
              <a:ext uri="{FF2B5EF4-FFF2-40B4-BE49-F238E27FC236}">
                <a16:creationId xmlns:a16="http://schemas.microsoft.com/office/drawing/2014/main" id="{B1DBD66B-9747-4F6C-B3C5-4C25EFB7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42" y="4739779"/>
            <a:ext cx="3468579" cy="16472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2CAD309-6CDF-421A-B4EC-A504850B3BB3}"/>
              </a:ext>
            </a:extLst>
          </p:cNvPr>
          <p:cNvSpPr txBox="1"/>
          <p:nvPr/>
        </p:nvSpPr>
        <p:spPr>
          <a:xfrm>
            <a:off x="1409895" y="2361959"/>
            <a:ext cx="1437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476CCF0-52A8-4356-B9E6-22BB01987F37}"/>
              </a:ext>
            </a:extLst>
          </p:cNvPr>
          <p:cNvSpPr txBox="1"/>
          <p:nvPr/>
        </p:nvSpPr>
        <p:spPr>
          <a:xfrm>
            <a:off x="755838" y="470978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A3AEA18-7388-46F3-A60A-6807B2557485}"/>
              </a:ext>
            </a:extLst>
          </p:cNvPr>
          <p:cNvSpPr/>
          <p:nvPr/>
        </p:nvSpPr>
        <p:spPr>
          <a:xfrm>
            <a:off x="4818942" y="3993301"/>
            <a:ext cx="75693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8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33B0FBE1-39A2-467C-BD8E-39FBCE9C53B0}"/>
              </a:ext>
            </a:extLst>
          </p:cNvPr>
          <p:cNvSpPr txBox="1"/>
          <p:nvPr/>
        </p:nvSpPr>
        <p:spPr>
          <a:xfrm>
            <a:off x="8182397" y="3916018"/>
            <a:ext cx="7569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Pil: venstre 15">
            <a:extLst>
              <a:ext uri="{FF2B5EF4-FFF2-40B4-BE49-F238E27FC236}">
                <a16:creationId xmlns:a16="http://schemas.microsoft.com/office/drawing/2014/main" id="{1ADAE7AC-9BDB-423C-B796-6BD2BF799D8E}"/>
              </a:ext>
            </a:extLst>
          </p:cNvPr>
          <p:cNvSpPr/>
          <p:nvPr/>
        </p:nvSpPr>
        <p:spPr>
          <a:xfrm flipV="1">
            <a:off x="4507987" y="3710078"/>
            <a:ext cx="410817" cy="25841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DBDACB9D-6204-4E91-BDBD-0FC8169B2C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434" y="433887"/>
            <a:ext cx="2448604" cy="2705120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B875733C-CE09-40BF-8FA9-E309555D76B5}"/>
              </a:ext>
            </a:extLst>
          </p:cNvPr>
          <p:cNvSpPr/>
          <p:nvPr/>
        </p:nvSpPr>
        <p:spPr>
          <a:xfrm rot="21427266">
            <a:off x="10870468" y="464825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72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5266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tekst, kart&#10;&#10;Beskrivelse som er generert med svært høy visshet">
            <a:extLst>
              <a:ext uri="{FF2B5EF4-FFF2-40B4-BE49-F238E27FC236}">
                <a16:creationId xmlns:a16="http://schemas.microsoft.com/office/drawing/2014/main" id="{9E40BEB1-1854-4F8D-88EA-E49626CEC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445" y="650497"/>
            <a:ext cx="3551554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3415B3F-7A94-4145-819B-25CCF7105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923" y="643467"/>
            <a:ext cx="2252844" cy="24756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 descr="Et bilde som inneholder vei&#10;&#10;Beskrivelse som er generert med høy visshet">
            <a:extLst>
              <a:ext uri="{FF2B5EF4-FFF2-40B4-BE49-F238E27FC236}">
                <a16:creationId xmlns:a16="http://schemas.microsoft.com/office/drawing/2014/main" id="{821EDEC8-4FCE-4014-9E1D-7272870A2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73" y="3901015"/>
            <a:ext cx="3854945" cy="216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03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C266E4C-7074-40A0-8D67-C9FA55FD3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3" t="19407" r="33166" b="36890"/>
          <a:stretch/>
        </p:blipFill>
        <p:spPr>
          <a:xfrm>
            <a:off x="0" y="91440"/>
            <a:ext cx="5234432" cy="239776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33F266A-C1D3-46FC-959C-C0715BA00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56000" r="33500" b="33036"/>
          <a:stretch/>
        </p:blipFill>
        <p:spPr>
          <a:xfrm>
            <a:off x="5262578" y="1928595"/>
            <a:ext cx="6957568" cy="105156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17ABEDC7-C51F-46CE-865A-F5D047A682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34" t="46750" r="34666" b="42276"/>
          <a:stretch/>
        </p:blipFill>
        <p:spPr>
          <a:xfrm>
            <a:off x="5262578" y="3649649"/>
            <a:ext cx="6451902" cy="105156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434B299-2C05-44F7-8DEF-E644541EB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" y="2676138"/>
            <a:ext cx="1363556" cy="1505723"/>
          </a:xfrm>
          <a:prstGeom prst="rect">
            <a:avLst/>
          </a:prstGeom>
        </p:spPr>
      </p:pic>
      <p:pic>
        <p:nvPicPr>
          <p:cNvPr id="6" name="Bilde 5" descr="Et bilde som inneholder objekt&#10;&#10;Beskrivelse som er generert med høy visshet">
            <a:extLst>
              <a:ext uri="{FF2B5EF4-FFF2-40B4-BE49-F238E27FC236}">
                <a16:creationId xmlns:a16="http://schemas.microsoft.com/office/drawing/2014/main" id="{D4B9E5C4-C01C-4C82-A203-5983491B1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73" y="2676138"/>
            <a:ext cx="2402108" cy="60803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FBDD403-16DD-4660-9C28-10C89D3D7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88" y="3471110"/>
            <a:ext cx="2100277" cy="73703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A8275D0-8996-486F-9DEC-A2D502D199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037" y="4518105"/>
            <a:ext cx="1359526" cy="1072989"/>
          </a:xfrm>
          <a:prstGeom prst="rect">
            <a:avLst/>
          </a:prstGeom>
        </p:spPr>
      </p:pic>
      <p:pic>
        <p:nvPicPr>
          <p:cNvPr id="10" name="Picture 2" descr="Bilderesultat for Viken skog">
            <a:hlinkClick r:id="rId9"/>
            <a:extLst>
              <a:ext uri="{FF2B5EF4-FFF2-40B4-BE49-F238E27FC236}">
                <a16:creationId xmlns:a16="http://schemas.microsoft.com/office/drawing/2014/main" id="{7B6572F2-D7D2-4629-8D25-CC3ED8BB6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87" y="4383602"/>
            <a:ext cx="1453078" cy="73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e 10" descr="Et bilde som inneholder utklipp&#10;&#10;Beskrivelse som er generert med svært høy visshet">
            <a:extLst>
              <a:ext uri="{FF2B5EF4-FFF2-40B4-BE49-F238E27FC236}">
                <a16:creationId xmlns:a16="http://schemas.microsoft.com/office/drawing/2014/main" id="{8ADD2454-A3ED-4928-B6C1-B33710FE1E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88" y="5381904"/>
            <a:ext cx="2551658" cy="418380"/>
          </a:xfrm>
          <a:prstGeom prst="rect">
            <a:avLst/>
          </a:prstGeom>
        </p:spPr>
      </p:pic>
      <p:pic>
        <p:nvPicPr>
          <p:cNvPr id="12" name="Picture 4" descr="Bilderesultat for Mjøsen skog">
            <a:hlinkClick r:id="rId12"/>
            <a:extLst>
              <a:ext uri="{FF2B5EF4-FFF2-40B4-BE49-F238E27FC236}">
                <a16:creationId xmlns:a16="http://schemas.microsoft.com/office/drawing/2014/main" id="{FCFBC8DE-E624-4A9E-8CBD-BAF31BDA0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6" y="6036226"/>
            <a:ext cx="2744536" cy="48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5E08F7D-AE33-4DD4-940A-3F651794129D}"/>
              </a:ext>
            </a:extLst>
          </p:cNvPr>
          <p:cNvSpPr txBox="1"/>
          <p:nvPr/>
        </p:nvSpPr>
        <p:spPr>
          <a:xfrm>
            <a:off x="7040880" y="208853"/>
            <a:ext cx="4337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Her er det «næringen» var enige om</a:t>
            </a:r>
          </a:p>
          <a:p>
            <a:r>
              <a:rPr lang="nb-NO" dirty="0">
                <a:solidFill>
                  <a:srgbClr val="FF0000"/>
                </a:solidFill>
              </a:rPr>
              <a:t>I Godspakken – det var aldri tvil om at </a:t>
            </a:r>
          </a:p>
          <a:p>
            <a:r>
              <a:rPr lang="nb-NO" dirty="0">
                <a:solidFill>
                  <a:srgbClr val="FF0000"/>
                </a:solidFill>
              </a:rPr>
              <a:t>Rudshøgda var en erstatning for et Sørli som</a:t>
            </a:r>
          </a:p>
          <a:p>
            <a:r>
              <a:rPr lang="nb-NO" dirty="0">
                <a:solidFill>
                  <a:srgbClr val="FF0000"/>
                </a:solidFill>
              </a:rPr>
              <a:t>Var fryktet nedlagt: </a:t>
            </a:r>
          </a:p>
        </p:txBody>
      </p:sp>
    </p:spTree>
    <p:extLst>
      <p:ext uri="{BB962C8B-B14F-4D97-AF65-F5344CB8AC3E}">
        <p14:creationId xmlns:p14="http://schemas.microsoft.com/office/powerpoint/2010/main" val="4226511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B653BFC-5E0F-4ABD-911F-D6DA2AB5A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50" t="18222" r="40917" b="6519"/>
          <a:stretch/>
        </p:blipFill>
        <p:spPr>
          <a:xfrm rot="16200000">
            <a:off x="2423162" y="-1529081"/>
            <a:ext cx="4511040" cy="826008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F7B84FD-B00D-40B7-BB20-C501EFFEB9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33" t="18666" r="55333" b="11259"/>
          <a:stretch/>
        </p:blipFill>
        <p:spPr>
          <a:xfrm rot="16200000">
            <a:off x="7506063" y="1957977"/>
            <a:ext cx="3251200" cy="549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99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A9CE64A7-C75A-4C06-A1E8-3CDB00FED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3" t="33481" r="41750" b="30666"/>
          <a:stretch/>
        </p:blipFill>
        <p:spPr>
          <a:xfrm rot="5400000">
            <a:off x="124693" y="62347"/>
            <a:ext cx="6483925" cy="6733307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A2FF0560-1B30-449D-BFF8-7065C48601F3}"/>
              </a:ext>
            </a:extLst>
          </p:cNvPr>
          <p:cNvSpPr txBox="1"/>
          <p:nvPr/>
        </p:nvSpPr>
        <p:spPr>
          <a:xfrm>
            <a:off x="6716250" y="1363967"/>
            <a:ext cx="4607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Ringsaker er eneste kommune i Hedmark</a:t>
            </a:r>
          </a:p>
          <a:p>
            <a:r>
              <a:rPr lang="nb-NO" dirty="0"/>
              <a:t>som har mer nytte av Rudshøgda enn av </a:t>
            </a:r>
          </a:p>
          <a:p>
            <a:r>
              <a:rPr lang="nb-NO" dirty="0"/>
              <a:t>Sørli. Ringsakers behov er brukt som argument </a:t>
            </a:r>
          </a:p>
          <a:p>
            <a:r>
              <a:rPr lang="nb-NO" dirty="0"/>
              <a:t>for Rudshøgda….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1D5A1E0-1D13-43CF-B6AA-C39977E5FED6}"/>
              </a:ext>
            </a:extLst>
          </p:cNvPr>
          <p:cNvSpPr txBox="1"/>
          <p:nvPr/>
        </p:nvSpPr>
        <p:spPr>
          <a:xfrm>
            <a:off x="6728176" y="3024440"/>
            <a:ext cx="45958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Dette betyr at Rudshøgda utelukkende har </a:t>
            </a:r>
          </a:p>
          <a:p>
            <a:r>
              <a:rPr lang="nb-NO" dirty="0"/>
              <a:t>er valgt som lokalitet for å serve Oppland, som </a:t>
            </a:r>
          </a:p>
          <a:p>
            <a:r>
              <a:rPr lang="nb-NO" dirty="0"/>
              <a:t>da får TRE terminaler langs Dovrebanen.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94CD579-EFB3-43BD-A161-C1249361E33F}"/>
              </a:ext>
            </a:extLst>
          </p:cNvPr>
          <p:cNvSpPr txBox="1"/>
          <p:nvPr/>
        </p:nvSpPr>
        <p:spPr>
          <a:xfrm>
            <a:off x="6728176" y="4293704"/>
            <a:ext cx="5148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Et Rudshøgda uten Sørli rammer de mest produktive </a:t>
            </a:r>
          </a:p>
          <a:p>
            <a:r>
              <a:rPr lang="nb-NO" dirty="0"/>
              <a:t>arealene i landbruket. Da har Hedmark Sør ingen</a:t>
            </a:r>
          </a:p>
          <a:p>
            <a:r>
              <a:rPr lang="nb-NO" dirty="0"/>
              <a:t>terminaler langs Dovrebanen.  </a:t>
            </a:r>
          </a:p>
          <a:p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9278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AAC131B0-CADF-43CC-AF39-4F25BFD7C5EE}"/>
              </a:ext>
            </a:extLst>
          </p:cNvPr>
          <p:cNvSpPr/>
          <p:nvPr/>
        </p:nvSpPr>
        <p:spPr>
          <a:xfrm>
            <a:off x="4378960" y="4876800"/>
            <a:ext cx="2225675" cy="9347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23A2FD3-2DA7-416D-B387-1ACFC7FEB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0" t="26222" r="37333" b="16296"/>
          <a:stretch/>
        </p:blipFill>
        <p:spPr>
          <a:xfrm>
            <a:off x="243840" y="345440"/>
            <a:ext cx="5852160" cy="260096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F57D8C3-5411-4D69-A131-892C3D9AA3E7}"/>
              </a:ext>
            </a:extLst>
          </p:cNvPr>
          <p:cNvSpPr txBox="1"/>
          <p:nvPr/>
        </p:nvSpPr>
        <p:spPr>
          <a:xfrm>
            <a:off x="2824480" y="34544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14. Juli 2017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05562E8-1564-430F-959D-B7CA261BD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22" t="31458" r="39179" b="57037"/>
          <a:stretch/>
        </p:blipFill>
        <p:spPr>
          <a:xfrm>
            <a:off x="661035" y="2946400"/>
            <a:ext cx="5774884" cy="77216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A489165-432E-4B69-B342-80206483D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66" t="54222" r="39667" b="40148"/>
          <a:stretch/>
        </p:blipFill>
        <p:spPr>
          <a:xfrm>
            <a:off x="612237" y="3869174"/>
            <a:ext cx="5872480" cy="38608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7EC2696-8729-446B-AF1D-87D81C325F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33" t="27407" r="39917" b="41926"/>
          <a:stretch/>
        </p:blipFill>
        <p:spPr>
          <a:xfrm>
            <a:off x="661035" y="4563626"/>
            <a:ext cx="5943600" cy="2103120"/>
          </a:xfrm>
          <a:prstGeom prst="rect">
            <a:avLst/>
          </a:prstGeom>
        </p:spPr>
      </p:pic>
      <p:sp>
        <p:nvSpPr>
          <p:cNvPr id="8" name="Pil: venstre 7">
            <a:extLst>
              <a:ext uri="{FF2B5EF4-FFF2-40B4-BE49-F238E27FC236}">
                <a16:creationId xmlns:a16="http://schemas.microsoft.com/office/drawing/2014/main" id="{BEEC164D-47DD-42B3-9FC2-5A34F59C5CAD}"/>
              </a:ext>
            </a:extLst>
          </p:cNvPr>
          <p:cNvSpPr/>
          <p:nvPr/>
        </p:nvSpPr>
        <p:spPr>
          <a:xfrm rot="18680139">
            <a:off x="5591992" y="3937889"/>
            <a:ext cx="2522246" cy="24864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D5B2741-A641-412B-9ACC-78DA6B06BE27}"/>
              </a:ext>
            </a:extLst>
          </p:cNvPr>
          <p:cNvSpPr txBox="1"/>
          <p:nvPr/>
        </p:nvSpPr>
        <p:spPr>
          <a:xfrm>
            <a:off x="7911670" y="2238796"/>
            <a:ext cx="3862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Her er på svart på hvitt den egentlige  </a:t>
            </a:r>
          </a:p>
          <a:p>
            <a:r>
              <a:rPr lang="nb-NO" dirty="0"/>
              <a:t>strategien. «Dagens volum på Sørli(…)»</a:t>
            </a:r>
          </a:p>
          <a:p>
            <a:r>
              <a:rPr lang="nb-NO" dirty="0"/>
              <a:t>skal til Rudshøgda.   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DBD913BB-8504-4925-95E8-73D319AD3837}"/>
              </a:ext>
            </a:extLst>
          </p:cNvPr>
          <p:cNvSpPr txBox="1"/>
          <p:nvPr/>
        </p:nvSpPr>
        <p:spPr>
          <a:xfrm>
            <a:off x="7960468" y="5073005"/>
            <a:ext cx="2771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Og her er de som står bak…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17E333E-CC10-4135-86B7-E4C73580A425}"/>
              </a:ext>
            </a:extLst>
          </p:cNvPr>
          <p:cNvSpPr txBox="1"/>
          <p:nvPr/>
        </p:nvSpPr>
        <p:spPr>
          <a:xfrm>
            <a:off x="5565699" y="-72757"/>
            <a:ext cx="6626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FF0000"/>
                </a:solidFill>
              </a:rPr>
              <a:t>Utdrag fra oppdraget som er gitt til </a:t>
            </a:r>
            <a:r>
              <a:rPr lang="nb-NO" sz="2800" dirty="0" err="1">
                <a:solidFill>
                  <a:srgbClr val="FF0000"/>
                </a:solidFill>
              </a:rPr>
              <a:t>BaneNor</a:t>
            </a:r>
            <a:endParaRPr lang="nb-NO" sz="2800" dirty="0">
              <a:solidFill>
                <a:srgbClr val="FF0000"/>
              </a:solidFill>
            </a:endParaRPr>
          </a:p>
        </p:txBody>
      </p:sp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1B0B96EC-E9C6-4CC9-977E-6A0F87C418F2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2016868" y="3202481"/>
            <a:ext cx="5943600" cy="2055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BEBC8895-588A-4D14-9C89-8928C5D51A14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2824480" y="4031734"/>
            <a:ext cx="5135988" cy="1225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kobling 19">
            <a:extLst>
              <a:ext uri="{FF2B5EF4-FFF2-40B4-BE49-F238E27FC236}">
                <a16:creationId xmlns:a16="http://schemas.microsoft.com/office/drawing/2014/main" id="{3B545E14-117F-43F5-8027-D27EBDF82ABB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3840480" y="4031734"/>
            <a:ext cx="4119988" cy="1225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C9C4F2B-3718-452F-AD25-7DE94ACED48A}"/>
              </a:ext>
            </a:extLst>
          </p:cNvPr>
          <p:cNvSpPr txBox="1"/>
          <p:nvPr/>
        </p:nvSpPr>
        <p:spPr>
          <a:xfrm>
            <a:off x="7911670" y="3187933"/>
            <a:ext cx="3522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Dette har ikke Jernbanedirektoratet</a:t>
            </a:r>
          </a:p>
          <a:p>
            <a:r>
              <a:rPr lang="nb-NO" dirty="0"/>
              <a:t>funnet på av seg selv. </a:t>
            </a:r>
          </a:p>
        </p:txBody>
      </p:sp>
    </p:spTree>
    <p:extLst>
      <p:ext uri="{BB962C8B-B14F-4D97-AF65-F5344CB8AC3E}">
        <p14:creationId xmlns:p14="http://schemas.microsoft.com/office/powerpoint/2010/main" val="1804492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58F1282-3A39-44F3-9FAC-AA4BB07B4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18787" r="33295" b="32728"/>
          <a:stretch/>
        </p:blipFill>
        <p:spPr>
          <a:xfrm>
            <a:off x="290945" y="109023"/>
            <a:ext cx="8508420" cy="400396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7B7BE83-4085-4F2C-BA9F-40DAD2AC3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675" y="199970"/>
            <a:ext cx="1363556" cy="1505723"/>
          </a:xfrm>
          <a:prstGeom prst="rect">
            <a:avLst/>
          </a:prstGeom>
        </p:spPr>
      </p:pic>
      <p:pic>
        <p:nvPicPr>
          <p:cNvPr id="8" name="Bilde 7" descr="Et bilde som inneholder objekt&#10;&#10;Beskrivelse som er generert med høy visshet">
            <a:extLst>
              <a:ext uri="{FF2B5EF4-FFF2-40B4-BE49-F238E27FC236}">
                <a16:creationId xmlns:a16="http://schemas.microsoft.com/office/drawing/2014/main" id="{03C5762C-D87A-48EC-A009-F013911D2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213" y="1448352"/>
            <a:ext cx="2402108" cy="60803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F2882237-2B72-4554-9348-8E51573AC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75" y="2252177"/>
            <a:ext cx="2100277" cy="737036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1B95F62-1F8A-4008-8889-CEB6ACDD4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290" y="2672507"/>
            <a:ext cx="1353705" cy="1071484"/>
          </a:xfrm>
          <a:prstGeom prst="rect">
            <a:avLst/>
          </a:prstGeom>
        </p:spPr>
      </p:pic>
      <p:pic>
        <p:nvPicPr>
          <p:cNvPr id="2050" name="Picture 2" descr="Bilderesultat for Viken skog">
            <a:hlinkClick r:id="rId7"/>
            <a:extLst>
              <a:ext uri="{FF2B5EF4-FFF2-40B4-BE49-F238E27FC236}">
                <a16:creationId xmlns:a16="http://schemas.microsoft.com/office/drawing/2014/main" id="{A1E36C1B-8E39-4467-8EBF-1A278FC40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453" y="3542473"/>
            <a:ext cx="1453078" cy="73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e 13" descr="Et bilde som inneholder utklipp&#10;&#10;Beskrivelse som er generert med svært høy visshet">
            <a:extLst>
              <a:ext uri="{FF2B5EF4-FFF2-40B4-BE49-F238E27FC236}">
                <a16:creationId xmlns:a16="http://schemas.microsoft.com/office/drawing/2014/main" id="{73F15334-62B1-462C-BB34-1C8C9D7A4C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38" y="4671092"/>
            <a:ext cx="2551658" cy="418380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F4AE7ECF-791B-40A9-B2C1-998B1AC690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91" y="5624990"/>
            <a:ext cx="1721420" cy="955973"/>
          </a:xfrm>
          <a:prstGeom prst="rect">
            <a:avLst/>
          </a:prstGeom>
        </p:spPr>
      </p:pic>
      <p:pic>
        <p:nvPicPr>
          <p:cNvPr id="18" name="Bilde 17" descr="Et bilde som inneholder objekt, klokke&#10;&#10;Beskrivelse som er generert med høy visshet">
            <a:extLst>
              <a:ext uri="{FF2B5EF4-FFF2-40B4-BE49-F238E27FC236}">
                <a16:creationId xmlns:a16="http://schemas.microsoft.com/office/drawing/2014/main" id="{897C2DBC-9A60-4517-AA1E-60991B99DD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01" y="6102976"/>
            <a:ext cx="2047796" cy="547206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47188ADE-04C1-4A01-B7F7-A0117E6B91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08" y="5096746"/>
            <a:ext cx="2937166" cy="360853"/>
          </a:xfrm>
          <a:prstGeom prst="rect">
            <a:avLst/>
          </a:prstGeom>
        </p:spPr>
      </p:pic>
      <p:pic>
        <p:nvPicPr>
          <p:cNvPr id="2052" name="Picture 4" descr="Bilderesultat for Mjøsen skog">
            <a:hlinkClick r:id="rId13"/>
            <a:extLst>
              <a:ext uri="{FF2B5EF4-FFF2-40B4-BE49-F238E27FC236}">
                <a16:creationId xmlns:a16="http://schemas.microsoft.com/office/drawing/2014/main" id="{7F1F596A-B39C-4E90-B2B8-E3936A67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5267530"/>
            <a:ext cx="4746047" cy="83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37BFA87A-DD6A-45FD-B387-60D5FC33D576}"/>
              </a:ext>
            </a:extLst>
          </p:cNvPr>
          <p:cNvSpPr txBox="1"/>
          <p:nvPr/>
        </p:nvSpPr>
        <p:spPr>
          <a:xfrm>
            <a:off x="518680" y="6126962"/>
            <a:ext cx="3574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latin typeface="Bernard MT Condensed" panose="02050806060905020404" pitchFamily="18" charset="0"/>
              </a:rPr>
              <a:t>Tømmerterminaler AS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45127E70-FC5B-4333-A7BF-5A007DBFB803}"/>
              </a:ext>
            </a:extLst>
          </p:cNvPr>
          <p:cNvSpPr/>
          <p:nvPr/>
        </p:nvSpPr>
        <p:spPr>
          <a:xfrm>
            <a:off x="9910916" y="348632"/>
            <a:ext cx="1818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/>
              <a:t>April 2018</a:t>
            </a: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37412253-D2DE-406E-AD8C-825D38EC5F6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9435" t="60556" r="34436" b="25655"/>
          <a:stretch/>
        </p:blipFill>
        <p:spPr>
          <a:xfrm>
            <a:off x="383457" y="4068806"/>
            <a:ext cx="7816645" cy="1080187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2FF8BFC3-8302-4C76-8F4A-9D7844A905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020" y="5841837"/>
            <a:ext cx="2889533" cy="8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72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kart&#10;&#10;Beskrivelse som er generert med svært høy visshet">
            <a:extLst>
              <a:ext uri="{FF2B5EF4-FFF2-40B4-BE49-F238E27FC236}">
                <a16:creationId xmlns:a16="http://schemas.microsoft.com/office/drawing/2014/main" id="{8E794EDA-79DC-4A61-839E-BC6391609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" y="266708"/>
            <a:ext cx="5659582" cy="6324583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67EB09FE-3140-4A75-8827-BBB9CD5C66AE}"/>
              </a:ext>
            </a:extLst>
          </p:cNvPr>
          <p:cNvSpPr/>
          <p:nvPr/>
        </p:nvSpPr>
        <p:spPr>
          <a:xfrm>
            <a:off x="4197926" y="3429001"/>
            <a:ext cx="2195947" cy="31622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AD57C7E-57A2-43BC-8183-B5FFF042AD4E}"/>
              </a:ext>
            </a:extLst>
          </p:cNvPr>
          <p:cNvSpPr txBox="1"/>
          <p:nvPr/>
        </p:nvSpPr>
        <p:spPr>
          <a:xfrm>
            <a:off x="7185372" y="1613118"/>
            <a:ext cx="48156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/>
              <a:t>Høy biologisk vekst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/>
              <a:t>Få topografiske utfordringer</a:t>
            </a:r>
          </a:p>
          <a:p>
            <a:endParaRPr lang="nb-NO" sz="2800" b="1" dirty="0"/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nb-NO" sz="2800" b="1" dirty="0" err="1"/>
              <a:t>Bioøkonomisk</a:t>
            </a:r>
            <a:r>
              <a:rPr lang="nb-NO" sz="2800" b="1" dirty="0"/>
              <a:t> brennpunkt</a:t>
            </a:r>
          </a:p>
          <a:p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717832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6992</TotalTime>
  <Words>205</Words>
  <Application>Microsoft Office PowerPoint</Application>
  <PresentationFormat>Widescreen</PresentationFormat>
  <Paragraphs>40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5" baseType="lpstr">
      <vt:lpstr>Arial</vt:lpstr>
      <vt:lpstr>Bernard MT Condensed</vt:lpstr>
      <vt:lpstr>Calibri</vt:lpstr>
      <vt:lpstr>Calibri Light</vt:lpstr>
      <vt:lpstr>Symbol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Gaute Nøkleholm</dc:creator>
  <cp:lastModifiedBy>Susanne Øverland</cp:lastModifiedBy>
  <cp:revision>12</cp:revision>
  <dcterms:created xsi:type="dcterms:W3CDTF">2018-11-11T21:25:44Z</dcterms:created>
  <dcterms:modified xsi:type="dcterms:W3CDTF">2018-11-26T10:14:15Z</dcterms:modified>
</cp:coreProperties>
</file>